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7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</p:sldIdLst>
  <p:sldSz cx="9144000" cy="6858000" type="screen4x3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82281DA-1977-4B19-B9CB-EE42D895FC7E}">
          <p14:sldIdLst>
            <p14:sldId id="256"/>
            <p14:sldId id="264"/>
            <p14:sldId id="265"/>
            <p14:sldId id="266"/>
            <p14:sldId id="267"/>
          </p14:sldIdLst>
        </p14:section>
        <p14:section name="Раздел без заголовка" id="{05814916-4ED7-45ED-807B-B6D499D3EB5B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94"/>
    <a:srgbClr val="008F91"/>
    <a:srgbClr val="F57F33"/>
    <a:srgbClr val="CC3300"/>
    <a:srgbClr val="E11F1F"/>
    <a:srgbClr val="F48138"/>
    <a:srgbClr val="D29500"/>
    <a:srgbClr val="E6BB9F"/>
    <a:srgbClr val="FF00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9D84B-5E18-46BE-BE53-6BA8B6ED1D0E}" type="datetimeFigureOut">
              <a:rPr lang="ru-RU" smtClean="0"/>
              <a:t>04.10.2024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529CB-247F-421B-B142-7EA3F07428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262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529CB-247F-421B-B142-7EA3F074283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48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529CB-247F-421B-B142-7EA3F074283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997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529CB-247F-421B-B142-7EA3F074283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688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B1B82-9BFD-4F84-9256-FA4ABBB81872}" type="datetime1">
              <a:rPr lang="ru-RU" smtClean="0"/>
              <a:t>04.10.2024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461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EFCD-0B1E-4619-9C0B-2965DC8FAD7F}" type="datetime1">
              <a:rPr lang="ru-RU" smtClean="0"/>
              <a:t>04.10.2024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0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E4D4-47E1-46EB-A313-869A83C43AA5}" type="datetime1">
              <a:rPr lang="ru-RU" smtClean="0"/>
              <a:t>04.10.2024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688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6A34-C4EC-4FEA-A080-90A66EC8D68E}" type="datetime1">
              <a:rPr lang="ru-RU" smtClean="0"/>
              <a:t>04.10.2024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547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CE26-25D0-4E3D-8B95-724476F863D9}" type="datetime1">
              <a:rPr lang="ru-RU" smtClean="0"/>
              <a:t>04.10.2024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08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8E6E-A904-422A-81F5-30E7BA004239}" type="datetime1">
              <a:rPr lang="ru-RU" smtClean="0"/>
              <a:t>04.10.2024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6601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4E65B-6802-4F1A-8ADD-45571639EBA3}" type="datetime1">
              <a:rPr lang="ru-RU" smtClean="0"/>
              <a:t>04.10.2024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47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E3423-04D9-4144-9DB0-68E61D0357C9}" type="datetime1">
              <a:rPr lang="ru-RU" smtClean="0"/>
              <a:t>04.10.2024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530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0090-2922-4447-B9CF-AAC729284F53}" type="datetime1">
              <a:rPr lang="ru-RU" smtClean="0"/>
              <a:t>04.10.2024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396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8F55-CBAC-4094-83A7-FDF6E41E188C}" type="datetime1">
              <a:rPr lang="ru-RU" smtClean="0"/>
              <a:t>04.10.2024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58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648B-BFAA-4AD4-8829-8486675C86A4}" type="datetime1">
              <a:rPr lang="ru-RU" smtClean="0"/>
              <a:t>04.10.2024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236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FEBF-7EBA-4F01-B1D8-632A640D6858}" type="datetime1">
              <a:rPr lang="ru-RU" smtClean="0"/>
              <a:t>04.10.2024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86115-32E2-40F9-9EFE-59296D83E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715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s://vpn.hcsbk.kz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dp.hcsbkkz.loc/certsr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829559" y="4285328"/>
            <a:ext cx="2933699" cy="422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544131"/>
            <a:endParaRPr lang="ru-RU" sz="714" dirty="0">
              <a:solidFill>
                <a:prstClr val="black"/>
              </a:solidFill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defTabSz="544131"/>
            <a:endParaRPr lang="ru-RU" sz="714" dirty="0">
              <a:solidFill>
                <a:prstClr val="black"/>
              </a:solidFill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defTabSz="544131"/>
            <a:endParaRPr lang="ru-RU" sz="714" dirty="0">
              <a:solidFill>
                <a:prstClr val="black"/>
              </a:solidFill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0" y="1269516"/>
            <a:ext cx="8772725" cy="535451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613389" y="1977180"/>
            <a:ext cx="59172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008F94"/>
                </a:solidFill>
              </a:rPr>
              <a:t>Инструкция </a:t>
            </a:r>
            <a:r>
              <a:rPr lang="ru-RU" sz="2400" b="1" dirty="0" smtClean="0">
                <a:solidFill>
                  <a:srgbClr val="008F94"/>
                </a:solidFill>
              </a:rPr>
              <a:t>получения </a:t>
            </a:r>
            <a:r>
              <a:rPr lang="ru-RU" sz="2400" b="1" dirty="0">
                <a:solidFill>
                  <a:srgbClr val="008F94"/>
                </a:solidFill>
              </a:rPr>
              <a:t>сертификата для использования в двухфакторной аутентификации </a:t>
            </a:r>
            <a:r>
              <a:rPr lang="en-US" sz="2400" b="1" dirty="0">
                <a:solidFill>
                  <a:srgbClr val="008F94"/>
                </a:solidFill>
              </a:rPr>
              <a:t>VPN</a:t>
            </a:r>
            <a:r>
              <a:rPr lang="ru-RU" sz="2400" b="1" dirty="0">
                <a:solidFill>
                  <a:srgbClr val="008F94"/>
                </a:solidFill>
              </a:rPr>
              <a:t> подключения</a:t>
            </a:r>
            <a:endParaRPr lang="ru-RU" sz="2400" dirty="0">
              <a:solidFill>
                <a:srgbClr val="008F94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535949" y="3680151"/>
            <a:ext cx="40721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600" dirty="0">
                <a:solidFill>
                  <a:srgbClr val="008F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Департамент </a:t>
            </a:r>
            <a:r>
              <a:rPr lang="kk-KZ" sz="1600" dirty="0" smtClean="0">
                <a:solidFill>
                  <a:srgbClr val="008F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информационных технологий</a:t>
            </a:r>
            <a:r>
              <a:rPr lang="ru-RU" sz="1600" dirty="0" smtClean="0">
                <a:solidFill>
                  <a:srgbClr val="008F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1600" dirty="0">
              <a:solidFill>
                <a:srgbClr val="008F9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856099" y="6167730"/>
            <a:ext cx="14318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100" dirty="0" smtClean="0">
                <a:solidFill>
                  <a:srgbClr val="008F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Алматы 2023 год</a:t>
            </a:r>
            <a:endParaRPr lang="ru-RU" sz="11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795" y="269839"/>
            <a:ext cx="1949463" cy="5200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920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10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70" y="3701077"/>
            <a:ext cx="3279884" cy="28378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9939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/>
              <a:t>Выберите сертификат</a:t>
            </a:r>
            <a:r>
              <a:rPr lang="en-US" dirty="0" smtClean="0"/>
              <a:t>: </a:t>
            </a:r>
            <a:r>
              <a:rPr lang="kk-KZ" dirty="0" smtClean="0"/>
              <a:t>Добавьте в архив и установите пароль</a:t>
            </a:r>
            <a:r>
              <a:rPr lang="ru-RU" dirty="0" smtClean="0"/>
              <a:t>. Отправьте на личную почту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39" y="349979"/>
            <a:ext cx="2604484" cy="25363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117" y="111817"/>
            <a:ext cx="8775291" cy="36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Сертификат успешно экспортирован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913" y="3701077"/>
            <a:ext cx="5054073" cy="2760252"/>
          </a:xfrm>
          <a:prstGeom prst="rect">
            <a:avLst/>
          </a:prstGeom>
        </p:spPr>
      </p:pic>
      <p:sp>
        <p:nvSpPr>
          <p:cNvPr id="9" name="Стрелка вправо 8"/>
          <p:cNvSpPr/>
          <p:nvPr/>
        </p:nvSpPr>
        <p:spPr>
          <a:xfrm rot="10800000">
            <a:off x="1325962" y="4859218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>
            <a:off x="4693881" y="5848357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 rot="10800000">
            <a:off x="7635813" y="4675919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2050028" y="4778103"/>
            <a:ext cx="553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ru-RU" dirty="0" smtClean="0">
                <a:solidFill>
                  <a:srgbClr val="FF0000"/>
                </a:solidFill>
              </a:rPr>
              <a:t>7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328648" y="5767242"/>
            <a:ext cx="604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ru-RU" dirty="0" smtClean="0">
                <a:solidFill>
                  <a:srgbClr val="FF0000"/>
                </a:solidFill>
              </a:rPr>
              <a:t>8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8353119" y="4586750"/>
            <a:ext cx="50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ru-RU" dirty="0" smtClean="0">
                <a:solidFill>
                  <a:srgbClr val="FF0000"/>
                </a:solidFill>
              </a:rPr>
              <a:t>9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21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138" y="1289029"/>
            <a:ext cx="2615012" cy="235351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35" b="38606"/>
          <a:stretch/>
        </p:blipFill>
        <p:spPr>
          <a:xfrm>
            <a:off x="66367" y="1609004"/>
            <a:ext cx="3676069" cy="187822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11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588483"/>
          </a:xfrm>
          <a:prstGeom prst="rect">
            <a:avLst/>
          </a:prstGeom>
          <a:solidFill>
            <a:srgbClr val="008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100" b="1" dirty="0" smtClean="0"/>
              <a:t>Установка сертификата на домашнем  компьютере</a:t>
            </a:r>
            <a:endParaRPr lang="ru-RU" sz="11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954" y="194390"/>
            <a:ext cx="933450" cy="249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929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/>
              <a:t>На домашнем ПК открываем почту, скачиваем архивированный файл с сертификатом извлекаем его на рабочий стол</a:t>
            </a:r>
            <a:r>
              <a:rPr lang="ru-RU" dirty="0" smtClean="0"/>
              <a:t>.</a:t>
            </a:r>
            <a:r>
              <a:rPr lang="kk-KZ" dirty="0" smtClean="0"/>
              <a:t> </a:t>
            </a:r>
            <a:r>
              <a:rPr lang="ru-RU" dirty="0"/>
              <a:t>Установить </a:t>
            </a:r>
            <a:r>
              <a:rPr lang="en-US" dirty="0"/>
              <a:t>PFX </a:t>
            </a:r>
            <a:r>
              <a:rPr lang="ru-RU" dirty="0"/>
              <a:t>или двойным кликом мышкой по файлу </a:t>
            </a:r>
            <a:r>
              <a:rPr lang="ru-RU" dirty="0" smtClean="0"/>
              <a:t>сертификата</a:t>
            </a:r>
            <a:r>
              <a:rPr lang="kk-KZ" dirty="0" smtClean="0"/>
              <a:t>: Откроется окно установки,жмем далее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2540"/>
            <a:ext cx="3532239" cy="307893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70" y="3541940"/>
            <a:ext cx="3379224" cy="3316060"/>
          </a:xfrm>
          <a:prstGeom prst="rect">
            <a:avLst/>
          </a:prstGeom>
        </p:spPr>
      </p:pic>
      <p:sp>
        <p:nvSpPr>
          <p:cNvPr id="10" name="Стрелка вправо 9"/>
          <p:cNvSpPr/>
          <p:nvPr/>
        </p:nvSpPr>
        <p:spPr>
          <a:xfrm rot="10800000">
            <a:off x="1620701" y="2042276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 rot="10800000">
            <a:off x="7619269" y="2629609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2352366" y="1961156"/>
            <a:ext cx="494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30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8336978" y="2550436"/>
            <a:ext cx="425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31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16" name="Стрелка вправо 15"/>
          <p:cNvSpPr/>
          <p:nvPr/>
        </p:nvSpPr>
        <p:spPr>
          <a:xfrm rot="10800000">
            <a:off x="1386556" y="3698518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16392" y="3613042"/>
            <a:ext cx="567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32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18" name="Стрелка вправо 17"/>
          <p:cNvSpPr/>
          <p:nvPr/>
        </p:nvSpPr>
        <p:spPr>
          <a:xfrm>
            <a:off x="6636881" y="6593285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6260690" y="6493821"/>
            <a:ext cx="47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33</a:t>
            </a:r>
          </a:p>
          <a:p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41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12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 b="933"/>
          <a:stretch/>
        </p:blipFill>
        <p:spPr>
          <a:xfrm>
            <a:off x="235976" y="567813"/>
            <a:ext cx="3045542" cy="300213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" r="272"/>
          <a:stretch/>
        </p:blipFill>
        <p:spPr>
          <a:xfrm>
            <a:off x="4785851" y="367585"/>
            <a:ext cx="3126659" cy="33109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4" b="1260"/>
          <a:stretch/>
        </p:blipFill>
        <p:spPr>
          <a:xfrm>
            <a:off x="202057" y="4125962"/>
            <a:ext cx="3079461" cy="273203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" b="-1"/>
          <a:stretch/>
        </p:blipFill>
        <p:spPr>
          <a:xfrm>
            <a:off x="4926422" y="4933335"/>
            <a:ext cx="2314575" cy="14230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368" y="-19449"/>
            <a:ext cx="8981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Указать пароль который придумывали и указывали при </a:t>
            </a:r>
            <a:r>
              <a:rPr lang="ru-RU" dirty="0" smtClean="0"/>
              <a:t>экспорте</a:t>
            </a:r>
            <a:r>
              <a:rPr lang="en-US" dirty="0" smtClean="0"/>
              <a:t> </a:t>
            </a:r>
            <a:r>
              <a:rPr lang="kk-KZ" dirty="0" smtClean="0"/>
              <a:t>сертификата</a:t>
            </a:r>
            <a:r>
              <a:rPr lang="ru-RU" dirty="0" smtClean="0"/>
              <a:t>, </a:t>
            </a:r>
            <a:r>
              <a:rPr lang="ru-RU" dirty="0"/>
              <a:t>настройки оставить по </a:t>
            </a:r>
            <a:r>
              <a:rPr lang="ru-RU" dirty="0" smtClean="0"/>
              <a:t>умолчанию.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02057" y="3678521"/>
            <a:ext cx="8941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Выбрать </a:t>
            </a:r>
            <a:r>
              <a:rPr lang="en-US" dirty="0" smtClean="0"/>
              <a:t>“</a:t>
            </a:r>
            <a:r>
              <a:rPr lang="ru-RU" dirty="0" smtClean="0"/>
              <a:t>Поместить </a:t>
            </a:r>
            <a:r>
              <a:rPr lang="ru-RU" dirty="0"/>
              <a:t>все сертификаты в следующее </a:t>
            </a:r>
            <a:r>
              <a:rPr lang="ru-RU" dirty="0" smtClean="0"/>
              <a:t>хранилище</a:t>
            </a:r>
            <a:r>
              <a:rPr lang="en-US" dirty="0" smtClean="0"/>
              <a:t>”</a:t>
            </a:r>
            <a:r>
              <a:rPr lang="ru-RU" dirty="0" smtClean="0"/>
              <a:t> </a:t>
            </a:r>
            <a:r>
              <a:rPr lang="ru-RU" dirty="0"/>
              <a:t>и Выбрать хранилище </a:t>
            </a:r>
            <a:r>
              <a:rPr lang="ru-RU" dirty="0" smtClean="0"/>
              <a:t>сертификатов </a:t>
            </a:r>
            <a:r>
              <a:rPr lang="en-US" dirty="0" smtClean="0"/>
              <a:t>“</a:t>
            </a:r>
            <a:r>
              <a:rPr lang="ru-RU" dirty="0" smtClean="0"/>
              <a:t>Личное</a:t>
            </a:r>
            <a:r>
              <a:rPr lang="en-US" dirty="0" smtClean="0"/>
              <a:t>”</a:t>
            </a:r>
            <a:r>
              <a:rPr lang="ru-RU" dirty="0" smtClean="0"/>
              <a:t> Нажать Ок </a:t>
            </a:r>
            <a:r>
              <a:rPr lang="ru-RU" dirty="0"/>
              <a:t>Должно появится сообщение об успешном импорте </a:t>
            </a:r>
          </a:p>
          <a:p>
            <a:endParaRPr lang="ru-RU" dirty="0"/>
          </a:p>
        </p:txBody>
      </p:sp>
      <p:sp>
        <p:nvSpPr>
          <p:cNvPr id="10" name="Стрелка вправо 9"/>
          <p:cNvSpPr/>
          <p:nvPr/>
        </p:nvSpPr>
        <p:spPr>
          <a:xfrm rot="10800000">
            <a:off x="2269630" y="1819724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>
            <a:off x="4476243" y="1643964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>
            <a:off x="4476242" y="2550249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>
            <a:off x="1477218" y="6618955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3006633" y="1738610"/>
            <a:ext cx="414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34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4114803" y="1555954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35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4114797" y="2454384"/>
            <a:ext cx="46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36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1106124" y="6518787"/>
            <a:ext cx="553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37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836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13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0" y="7374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/>
              <a:t>Открываем на домашнем ПК браузер </a:t>
            </a:r>
            <a:r>
              <a:rPr lang="en-US" dirty="0">
                <a:cs typeface="Calibri Light" panose="020F0302020204030204" pitchFamily="34" charset="0"/>
              </a:rPr>
              <a:t>Microsoft</a:t>
            </a:r>
            <a:r>
              <a:rPr lang="kk-KZ" dirty="0">
                <a:cs typeface="Calibri Light" panose="020F0302020204030204" pitchFamily="34" charset="0"/>
              </a:rPr>
              <a:t> </a:t>
            </a:r>
            <a:r>
              <a:rPr lang="en-US" dirty="0" smtClean="0">
                <a:cs typeface="Calibri Light" panose="020F0302020204030204" pitchFamily="34" charset="0"/>
              </a:rPr>
              <a:t>Edge</a:t>
            </a:r>
            <a:r>
              <a:rPr lang="kk-KZ" dirty="0" smtClean="0">
                <a:cs typeface="Calibri Light" panose="020F0302020204030204" pitchFamily="34" charset="0"/>
              </a:rPr>
              <a:t> и переходим по ссылке </a:t>
            </a:r>
          </a:p>
          <a:p>
            <a:r>
              <a:rPr lang="en-US" u="sng" dirty="0">
                <a:hlinkClick r:id="rId2"/>
              </a:rPr>
              <a:t>https</a:t>
            </a:r>
            <a:r>
              <a:rPr lang="ru-RU" u="sng" dirty="0">
                <a:hlinkClick r:id="rId2"/>
              </a:rPr>
              <a:t>://</a:t>
            </a:r>
            <a:r>
              <a:rPr lang="en-US" u="sng" dirty="0" err="1">
                <a:hlinkClick r:id="rId2"/>
              </a:rPr>
              <a:t>vpn</a:t>
            </a:r>
            <a:r>
              <a:rPr lang="ru-RU" u="sng" dirty="0">
                <a:hlinkClick r:id="rId2"/>
              </a:rPr>
              <a:t>.</a:t>
            </a:r>
            <a:r>
              <a:rPr lang="en-US" u="sng" dirty="0" err="1">
                <a:hlinkClick r:id="rId2"/>
              </a:rPr>
              <a:t>hcsbk</a:t>
            </a:r>
            <a:r>
              <a:rPr lang="ru-RU" u="sng" dirty="0">
                <a:hlinkClick r:id="rId2"/>
              </a:rPr>
              <a:t>.</a:t>
            </a:r>
            <a:r>
              <a:rPr lang="en-US" u="sng" dirty="0" err="1">
                <a:hlinkClick r:id="rId2"/>
              </a:rPr>
              <a:t>kz</a:t>
            </a:r>
            <a:r>
              <a:rPr lang="kk-KZ" dirty="0" smtClean="0"/>
              <a:t>  выбираем сертификат и жмем Ок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045"/>
            <a:ext cx="9144000" cy="140383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2394"/>
            <a:ext cx="9144000" cy="170521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6" r="322" b="14026"/>
          <a:stretch/>
        </p:blipFill>
        <p:spPr>
          <a:xfrm>
            <a:off x="7375" y="4277613"/>
            <a:ext cx="9114503" cy="25219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2198876"/>
            <a:ext cx="903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</a:t>
            </a:r>
            <a:r>
              <a:rPr lang="ru-RU" dirty="0" smtClean="0"/>
              <a:t>водите </a:t>
            </a:r>
            <a:r>
              <a:rPr lang="ru-RU" dirty="0"/>
              <a:t>ваши логин и пароль </a:t>
            </a:r>
            <a:r>
              <a:rPr lang="ru-RU" dirty="0" smtClean="0"/>
              <a:t>от учетной записи рабочего компьютера, нажимаете скачать </a:t>
            </a:r>
            <a:endParaRPr lang="ru-RU" dirty="0"/>
          </a:p>
        </p:txBody>
      </p:sp>
      <p:sp>
        <p:nvSpPr>
          <p:cNvPr id="11" name="Стрелка вправо 10"/>
          <p:cNvSpPr/>
          <p:nvPr/>
        </p:nvSpPr>
        <p:spPr>
          <a:xfrm rot="10800000">
            <a:off x="1418225" y="926811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 rot="10800000">
            <a:off x="5567438" y="1497799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 rot="10800000">
            <a:off x="5004541" y="3793102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10800000">
            <a:off x="5187875" y="6571901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2177350" y="870155"/>
            <a:ext cx="425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38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6275441" y="1415846"/>
            <a:ext cx="471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39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5729749" y="3701846"/>
            <a:ext cx="412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>
                <a:solidFill>
                  <a:srgbClr val="FF0000"/>
                </a:solidFill>
              </a:rPr>
              <a:t>40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5910130" y="6483412"/>
            <a:ext cx="51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>
                <a:solidFill>
                  <a:srgbClr val="FF0000"/>
                </a:solidFill>
              </a:rPr>
              <a:t>41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781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14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" y="682574"/>
            <a:ext cx="3392743" cy="1028239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 rotWithShape="1">
          <a:blip r:embed="rId3"/>
          <a:srcRect l="946" t="851" r="286" b="349"/>
          <a:stretch/>
        </p:blipFill>
        <p:spPr>
          <a:xfrm>
            <a:off x="3657140" y="667364"/>
            <a:ext cx="2544096" cy="2086897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4"/>
          <a:stretch>
            <a:fillRect/>
          </a:stretch>
        </p:blipFill>
        <p:spPr>
          <a:xfrm>
            <a:off x="6398957" y="667364"/>
            <a:ext cx="2538566" cy="21859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" y="3495368"/>
            <a:ext cx="1886110" cy="322610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36" y="3598607"/>
            <a:ext cx="2765208" cy="130523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49" y="3495368"/>
            <a:ext cx="3715193" cy="32762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/>
              <a:t>Открываем загрузки и запускаем установочный файл</a:t>
            </a:r>
            <a:r>
              <a:rPr lang="ru-RU" dirty="0" smtClean="0"/>
              <a:t>: Жмем везде </a:t>
            </a:r>
            <a:r>
              <a:rPr lang="en-US" dirty="0" smtClean="0"/>
              <a:t>“Next” “Next” “Finish”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285335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/>
              <a:t>Находим в пуске </a:t>
            </a:r>
            <a:r>
              <a:rPr lang="en-US" dirty="0"/>
              <a:t>Cisco </a:t>
            </a:r>
            <a:r>
              <a:rPr lang="en-US" dirty="0" smtClean="0"/>
              <a:t>AnyConnect</a:t>
            </a:r>
            <a:r>
              <a:rPr lang="ru-RU" dirty="0" smtClean="0"/>
              <a:t>.</a:t>
            </a:r>
            <a:r>
              <a:rPr lang="kk-KZ" dirty="0" smtClean="0"/>
              <a:t>Запускаем переходим в настройки и снимаем галочку</a:t>
            </a:r>
            <a:endParaRPr lang="ru-RU" dirty="0"/>
          </a:p>
        </p:txBody>
      </p:sp>
      <p:sp>
        <p:nvSpPr>
          <p:cNvPr id="13" name="Стрелка вправо 12"/>
          <p:cNvSpPr/>
          <p:nvPr/>
        </p:nvSpPr>
        <p:spPr>
          <a:xfrm rot="10800000">
            <a:off x="2496295" y="1427381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>
            <a:off x="4500076" y="2535203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>
            <a:off x="7233444" y="2606018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 rot="10800000">
            <a:off x="1616524" y="3704694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b="1" dirty="0"/>
          </a:p>
        </p:txBody>
      </p:sp>
      <p:sp>
        <p:nvSpPr>
          <p:cNvPr id="17" name="Стрелка вправо 16"/>
          <p:cNvSpPr/>
          <p:nvPr/>
        </p:nvSpPr>
        <p:spPr>
          <a:xfrm rot="10800000">
            <a:off x="2530021" y="4710434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 rot="10800000">
            <a:off x="6759356" y="5136887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3200658" y="1342102"/>
            <a:ext cx="42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>
                <a:solidFill>
                  <a:srgbClr val="FF0000"/>
                </a:solidFill>
              </a:rPr>
              <a:t>42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4114799" y="2440858"/>
            <a:ext cx="516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>
                <a:solidFill>
                  <a:srgbClr val="FF0000"/>
                </a:solidFill>
              </a:rPr>
              <a:t>43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6872746" y="2505707"/>
            <a:ext cx="479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>
                <a:solidFill>
                  <a:srgbClr val="FF0000"/>
                </a:solidFill>
              </a:rPr>
              <a:t>44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1887761" y="3448274"/>
            <a:ext cx="515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>
                <a:solidFill>
                  <a:srgbClr val="FF0000"/>
                </a:solidFill>
              </a:rPr>
              <a:t>45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3244902" y="4629320"/>
            <a:ext cx="577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>
                <a:solidFill>
                  <a:srgbClr val="FF0000"/>
                </a:solidFill>
              </a:rPr>
              <a:t>46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7481610" y="5051323"/>
            <a:ext cx="474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>
                <a:solidFill>
                  <a:srgbClr val="FF0000"/>
                </a:solidFill>
              </a:rPr>
              <a:t>47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144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15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" y="705325"/>
            <a:ext cx="5371000" cy="15860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966" y="1004888"/>
            <a:ext cx="3189716" cy="108938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" y="3377803"/>
            <a:ext cx="1858295" cy="342289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63" y="3434710"/>
            <a:ext cx="3112729" cy="1932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036" y="3899211"/>
            <a:ext cx="2808781" cy="34360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995" y="58994"/>
            <a:ext cx="913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/>
              <a:t>В </a:t>
            </a:r>
            <a:r>
              <a:rPr lang="ru-RU" dirty="0" smtClean="0"/>
              <a:t>строке подключения введите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vpn.hcsbk.kz</a:t>
            </a:r>
            <a:r>
              <a:rPr lang="ru-RU" dirty="0" smtClean="0"/>
              <a:t> нажмите </a:t>
            </a:r>
            <a:r>
              <a:rPr lang="en-US" dirty="0" smtClean="0"/>
              <a:t>Connect:</a:t>
            </a:r>
            <a:r>
              <a:rPr lang="kk-KZ" dirty="0" smtClean="0"/>
              <a:t>В появившемся окне введите логин и пароль от рабочего компьтера. </a:t>
            </a:r>
            <a:r>
              <a:rPr lang="en-US" dirty="0" smtClean="0"/>
              <a:t>VPN </a:t>
            </a:r>
            <a:r>
              <a:rPr lang="kk-KZ" smtClean="0"/>
              <a:t>соединение подключено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-11060" y="2234381"/>
            <a:ext cx="9276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/>
              <a:t>В поиске находим Подключение к удаленному рабочему столу, нажимаем показать параметры</a:t>
            </a:r>
            <a:r>
              <a:rPr lang="ru-RU" dirty="0" smtClean="0"/>
              <a:t>, </a:t>
            </a:r>
            <a:r>
              <a:rPr lang="ru-RU" dirty="0"/>
              <a:t>В графу компьютер ввести имя своего рабочего компьютера, в графу пользователь ввести свою доменную учетную запись (</a:t>
            </a:r>
            <a:r>
              <a:rPr lang="ru-RU" b="1" u="sng" dirty="0"/>
              <a:t>логин и пароль с которым вы входите на свой рабочий компьютер</a:t>
            </a:r>
            <a:r>
              <a:rPr lang="ru-RU" dirty="0"/>
              <a:t>) вместе с именем домена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hcsbkkz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\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/>
              <a:t>(как на примере</a:t>
            </a:r>
            <a:r>
              <a:rPr lang="ru-RU" dirty="0" smtClean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85950" y="5586737"/>
            <a:ext cx="3853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dirty="0" smtClean="0"/>
              <a:t>Скачать инструкцию можно здесь:</a:t>
            </a: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\\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fserver\distr\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Инструкция для удаленного подключения</a:t>
            </a:r>
          </a:p>
        </p:txBody>
      </p:sp>
      <p:sp>
        <p:nvSpPr>
          <p:cNvPr id="11" name="Стрелка вправо 10"/>
          <p:cNvSpPr/>
          <p:nvPr/>
        </p:nvSpPr>
        <p:spPr>
          <a:xfrm rot="10800000">
            <a:off x="1272957" y="1602305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 rot="10800000">
            <a:off x="4562969" y="1409091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10800000">
            <a:off x="8002880" y="1620264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10800000">
            <a:off x="1432645" y="3892614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 rot="10800000">
            <a:off x="3432895" y="5111765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 rot="10800000">
            <a:off x="7756225" y="4622865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 rot="10800000">
            <a:off x="7763598" y="4871025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9" name="Стрелка вправо 18"/>
          <p:cNvSpPr/>
          <p:nvPr/>
        </p:nvSpPr>
        <p:spPr>
          <a:xfrm>
            <a:off x="6626318" y="6572678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1980464" y="1519084"/>
            <a:ext cx="42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>
                <a:solidFill>
                  <a:srgbClr val="FF0000"/>
                </a:solidFill>
              </a:rPr>
              <a:t>48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5278332" y="1325483"/>
            <a:ext cx="460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>
                <a:solidFill>
                  <a:srgbClr val="FF0000"/>
                </a:solidFill>
              </a:rPr>
              <a:t>49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8196438" y="1353728"/>
            <a:ext cx="437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>
                <a:solidFill>
                  <a:srgbClr val="FF0000"/>
                </a:solidFill>
              </a:rPr>
              <a:t>50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2118030" y="3805110"/>
            <a:ext cx="440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>
                <a:solidFill>
                  <a:srgbClr val="FF0000"/>
                </a:solidFill>
              </a:rPr>
              <a:t>51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3633936" y="4874347"/>
            <a:ext cx="63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>
                <a:solidFill>
                  <a:srgbClr val="FF0000"/>
                </a:solidFill>
              </a:rPr>
              <a:t>52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8481381" y="4523359"/>
            <a:ext cx="596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>
                <a:solidFill>
                  <a:srgbClr val="FF0000"/>
                </a:solidFill>
              </a:rPr>
              <a:t>53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8471510" y="4778477"/>
            <a:ext cx="510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>
                <a:solidFill>
                  <a:srgbClr val="FF0000"/>
                </a:solidFill>
              </a:rPr>
              <a:t>54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6737989" y="6319682"/>
            <a:ext cx="101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>
                <a:solidFill>
                  <a:srgbClr val="FF0000"/>
                </a:solidFill>
              </a:rPr>
              <a:t>55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84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335"/>
            <a:ext cx="9144000" cy="501106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2</a:t>
            </a:fld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0"/>
            <a:ext cx="9144000" cy="588483"/>
          </a:xfrm>
          <a:prstGeom prst="rect">
            <a:avLst/>
          </a:prstGeom>
          <a:solidFill>
            <a:srgbClr val="008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100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954" y="194390"/>
            <a:ext cx="933450" cy="249021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>
            <a:off x="6457950" y="4737223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>
            <a:off x="8135787" y="1251073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886699" y="119278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sz="1600" dirty="0" smtClean="0">
                <a:solidFill>
                  <a:srgbClr val="FF0000"/>
                </a:solidFill>
              </a:rPr>
              <a:t>1</a:t>
            </a:r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5699" y="467893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sz="1600" dirty="0" smtClean="0">
                <a:solidFill>
                  <a:srgbClr val="FF0000"/>
                </a:solidFill>
              </a:rPr>
              <a:t>2</a:t>
            </a:r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50" y="679450"/>
            <a:ext cx="902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cs typeface="Calibri Light" panose="020F0302020204030204" pitchFamily="34" charset="0"/>
              </a:rPr>
              <a:t>На рабочем компьютере Открыть </a:t>
            </a:r>
            <a:r>
              <a:rPr lang="ru-RU" dirty="0" smtClean="0">
                <a:cs typeface="Calibri Light" panose="020F0302020204030204" pitchFamily="34" charset="0"/>
              </a:rPr>
              <a:t>браузер </a:t>
            </a:r>
            <a:r>
              <a:rPr lang="en-US" dirty="0" smtClean="0">
                <a:cs typeface="Calibri Light" panose="020F0302020204030204" pitchFamily="34" charset="0"/>
              </a:rPr>
              <a:t>Microsoft</a:t>
            </a:r>
            <a:r>
              <a:rPr lang="kk-KZ" dirty="0" smtClean="0">
                <a:cs typeface="Calibri Light" panose="020F0302020204030204" pitchFamily="34" charset="0"/>
              </a:rPr>
              <a:t> </a:t>
            </a:r>
            <a:r>
              <a:rPr lang="en-US" dirty="0" smtClean="0">
                <a:cs typeface="Calibri Light" panose="020F0302020204030204" pitchFamily="34" charset="0"/>
              </a:rPr>
              <a:t>Edge </a:t>
            </a:r>
            <a:r>
              <a:rPr lang="kk-KZ" dirty="0" smtClean="0">
                <a:cs typeface="Calibri Light" panose="020F0302020204030204" pitchFamily="34" charset="0"/>
              </a:rPr>
              <a:t>перейти в настройки браузера</a:t>
            </a:r>
            <a:endParaRPr lang="en-US" dirty="0">
              <a:cs typeface="Calibri Light" panose="020F0302020204030204" pitchFamily="34" charset="0"/>
            </a:endParaRPr>
          </a:p>
          <a:p>
            <a:endParaRPr lang="ru-RU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825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3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5" b="51281"/>
          <a:stretch/>
        </p:blipFill>
        <p:spPr>
          <a:xfrm>
            <a:off x="-25400" y="469177"/>
            <a:ext cx="9099550" cy="241299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" r="139" b="51269"/>
          <a:stretch/>
        </p:blipFill>
        <p:spPr>
          <a:xfrm>
            <a:off x="-25400" y="3772129"/>
            <a:ext cx="9169400" cy="2438341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0800000">
            <a:off x="1617148" y="2706457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 вправо 5"/>
          <p:cNvSpPr/>
          <p:nvPr/>
        </p:nvSpPr>
        <p:spPr>
          <a:xfrm rot="10800000">
            <a:off x="5770048" y="1868255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 вправо 6"/>
          <p:cNvSpPr/>
          <p:nvPr/>
        </p:nvSpPr>
        <p:spPr>
          <a:xfrm rot="10800000">
            <a:off x="5760158" y="5186128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519283" y="512784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sz="1600" dirty="0">
                <a:solidFill>
                  <a:srgbClr val="FF0000"/>
                </a:solidFill>
              </a:rPr>
              <a:t>5</a:t>
            </a:r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6273" y="264817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sz="1600" dirty="0">
                <a:solidFill>
                  <a:srgbClr val="FF0000"/>
                </a:solidFill>
              </a:rPr>
              <a:t>3</a:t>
            </a:r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19283" y="180997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sz="1600" dirty="0">
                <a:solidFill>
                  <a:srgbClr val="FF0000"/>
                </a:solidFill>
              </a:rPr>
              <a:t>4</a:t>
            </a:r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14" name="Стрелка вправо 13"/>
          <p:cNvSpPr/>
          <p:nvPr/>
        </p:nvSpPr>
        <p:spPr>
          <a:xfrm rot="10800000">
            <a:off x="5784121" y="5560133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6519283" y="549681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sz="1600" dirty="0" smtClean="0">
                <a:solidFill>
                  <a:srgbClr val="FF0000"/>
                </a:solidFill>
              </a:rPr>
              <a:t>6</a:t>
            </a:r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550" y="12065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>
                <a:cs typeface="Calibri Light" panose="020F0302020204030204" pitchFamily="34" charset="0"/>
              </a:rPr>
              <a:t>Открыть вкладку Браузер по умолчанию: Нажать разрешить</a:t>
            </a:r>
            <a:endParaRPr lang="en-US" dirty="0">
              <a:cs typeface="Calibri Light" panose="020F0302020204030204" pitchFamily="34" charset="0"/>
            </a:endParaRPr>
          </a:p>
          <a:p>
            <a:endParaRPr lang="ru-RU" dirty="0">
              <a:cs typeface="Calibri Light" panose="020F0302020204030204" pitchFamily="34" charset="0"/>
            </a:endParaRPr>
          </a:p>
          <a:p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82550" y="3111500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>
                <a:cs typeface="Calibri Light" panose="020F0302020204030204" pitchFamily="34" charset="0"/>
              </a:rPr>
              <a:t>После проделанных действий нажать кнопку перезапустить браузер и заново зайти в настройки</a:t>
            </a:r>
            <a:endParaRPr lang="ru-RU" dirty="0">
              <a:cs typeface="Calibri Light" panose="020F030202020403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531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4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23" b="26901"/>
          <a:stretch/>
        </p:blipFill>
        <p:spPr>
          <a:xfrm>
            <a:off x="0" y="490521"/>
            <a:ext cx="9173497" cy="3663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0613" y="154858"/>
            <a:ext cx="880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cs typeface="Calibri Light" panose="020F0302020204030204" pitchFamily="34" charset="0"/>
              </a:rPr>
              <a:t>В настройках браузера перейдите во вкладку Внешний вид: Активируйте режим </a:t>
            </a:r>
            <a:r>
              <a:rPr lang="en-US" dirty="0" smtClean="0">
                <a:cs typeface="Calibri Light" panose="020F0302020204030204" pitchFamily="34" charset="0"/>
              </a:rPr>
              <a:t>IE</a:t>
            </a:r>
            <a:endParaRPr lang="en-US" dirty="0">
              <a:cs typeface="Calibri Light" panose="020F0302020204030204" pitchFamily="34" charset="0"/>
            </a:endParaRPr>
          </a:p>
        </p:txBody>
      </p:sp>
      <p:sp>
        <p:nvSpPr>
          <p:cNvPr id="8" name="Стрелка вправо 7"/>
          <p:cNvSpPr/>
          <p:nvPr/>
        </p:nvSpPr>
        <p:spPr>
          <a:xfrm rot="10800000">
            <a:off x="1624523" y="1769934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 rot="10800000">
            <a:off x="5776193" y="3878953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 explorer 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5111"/>
            <a:ext cx="9144000" cy="17668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0613" y="4291781"/>
            <a:ext cx="8871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/>
              <a:t>Откройте новую вкладку и перейдите по адресу  </a:t>
            </a:r>
            <a:r>
              <a:rPr lang="en-US" dirty="0">
                <a:solidFill>
                  <a:srgbClr val="0070C0"/>
                </a:solidFill>
                <a:hlinkClick r:id="rId4"/>
              </a:rPr>
              <a:t>https://</a:t>
            </a:r>
            <a:r>
              <a:rPr lang="en-US" dirty="0" smtClean="0">
                <a:solidFill>
                  <a:srgbClr val="0070C0"/>
                </a:solidFill>
                <a:hlinkClick r:id="rId4"/>
              </a:rPr>
              <a:t>cdp.hcsbkkz.loc/certsrv</a:t>
            </a:r>
            <a:endParaRPr lang="kk-KZ" dirty="0" smtClean="0">
              <a:solidFill>
                <a:srgbClr val="0070C0"/>
              </a:solidFill>
            </a:endParaRPr>
          </a:p>
          <a:p>
            <a:r>
              <a:rPr lang="kk-KZ" dirty="0"/>
              <a:t>а</a:t>
            </a:r>
            <a:r>
              <a:rPr lang="kk-KZ" dirty="0" smtClean="0"/>
              <a:t>ктивируйте режим </a:t>
            </a:r>
            <a:r>
              <a:rPr lang="en-US" dirty="0" smtClean="0"/>
              <a:t>Internet </a:t>
            </a:r>
            <a:r>
              <a:rPr lang="en-US" dirty="0"/>
              <a:t>E</a:t>
            </a:r>
            <a:r>
              <a:rPr lang="en-US" dirty="0" smtClean="0"/>
              <a:t>xplorer </a:t>
            </a:r>
            <a:r>
              <a:rPr lang="kk-KZ" dirty="0" smtClean="0">
                <a:solidFill>
                  <a:srgbClr val="0070C0"/>
                </a:solidFill>
              </a:rPr>
              <a:t> </a:t>
            </a:r>
            <a:endParaRPr lang="ru-RU" dirty="0">
              <a:solidFill>
                <a:srgbClr val="0070C0"/>
              </a:solidFill>
            </a:endParaRPr>
          </a:p>
          <a:p>
            <a:endParaRPr lang="ru-RU" dirty="0"/>
          </a:p>
        </p:txBody>
      </p:sp>
      <p:sp>
        <p:nvSpPr>
          <p:cNvPr id="12" name="Стрелка вправо 11"/>
          <p:cNvSpPr/>
          <p:nvPr/>
        </p:nvSpPr>
        <p:spPr>
          <a:xfrm>
            <a:off x="7697231" y="5073516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354151" y="169626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7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535318" y="380527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8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7397149" y="499984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9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6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5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0" y="110613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>
                <a:cs typeface="Calibri Light" panose="020F0302020204030204" pitchFamily="34" charset="0"/>
              </a:rPr>
              <a:t>Вкладка должна быть открыта в режиме</a:t>
            </a:r>
            <a:r>
              <a:rPr lang="en-US" dirty="0" smtClean="0">
                <a:cs typeface="Calibri Light" panose="020F0302020204030204" pitchFamily="34" charset="0"/>
              </a:rPr>
              <a:t> </a:t>
            </a:r>
            <a:r>
              <a:rPr lang="en-US" dirty="0"/>
              <a:t>Internet Explorer </a:t>
            </a:r>
            <a:r>
              <a:rPr lang="en-US" dirty="0" smtClean="0"/>
              <a:t>(</a:t>
            </a:r>
            <a:r>
              <a:rPr lang="kk-KZ" dirty="0" smtClean="0"/>
              <a:t>нажимаем готово</a:t>
            </a:r>
            <a:r>
              <a:rPr lang="en-US" dirty="0" smtClean="0"/>
              <a:t>)</a:t>
            </a:r>
            <a:r>
              <a:rPr lang="kk-KZ" dirty="0" smtClean="0">
                <a:solidFill>
                  <a:srgbClr val="0070C0"/>
                </a:solidFill>
              </a:rPr>
              <a:t> </a:t>
            </a:r>
            <a:endParaRPr lang="ru-RU" dirty="0">
              <a:solidFill>
                <a:srgbClr val="0070C0"/>
              </a:solidFill>
            </a:endParaRPr>
          </a:p>
          <a:p>
            <a:r>
              <a:rPr lang="kk-KZ" dirty="0" smtClean="0">
                <a:cs typeface="Calibri Light" panose="020F0302020204030204" pitchFamily="34" charset="0"/>
              </a:rPr>
              <a:t> </a:t>
            </a:r>
            <a:endParaRPr lang="en-US" dirty="0">
              <a:cs typeface="Calibri Light" panose="020F0302020204030204" pitchFamily="34" charset="0"/>
            </a:endParaRP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1" b="34778"/>
          <a:stretch/>
        </p:blipFill>
        <p:spPr>
          <a:xfrm>
            <a:off x="0" y="416756"/>
            <a:ext cx="9151374" cy="2401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572666"/>
            <a:ext cx="9085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/>
              <a:t>Переходим к выпуску сертификата: Выбираем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Request a certificate </a:t>
            </a:r>
            <a:r>
              <a:rPr lang="kk-KZ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3549"/>
            <a:ext cx="9144000" cy="176688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" b="55212"/>
          <a:stretch/>
        </p:blipFill>
        <p:spPr>
          <a:xfrm>
            <a:off x="14748" y="5265317"/>
            <a:ext cx="9136626" cy="15189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748" y="4867075"/>
            <a:ext cx="714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/>
              <a:t>Выбрать: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User Certificate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Стрелка вправо 13"/>
          <p:cNvSpPr/>
          <p:nvPr/>
        </p:nvSpPr>
        <p:spPr>
          <a:xfrm rot="10800000">
            <a:off x="713870" y="572278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10800000">
            <a:off x="1965025" y="1808403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 rot="10800000">
            <a:off x="903141" y="4271701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 rot="10800000">
            <a:off x="903140" y="6316928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 flipH="1">
            <a:off x="1452100" y="501299"/>
            <a:ext cx="420329" cy="378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10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 rot="10800000" flipV="1">
            <a:off x="2672529" y="1734730"/>
            <a:ext cx="4866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kk-KZ" dirty="0" smtClean="0">
                <a:solidFill>
                  <a:srgbClr val="FF0000"/>
                </a:solidFill>
              </a:rPr>
              <a:t>1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62264" y="419183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kk-KZ" dirty="0" smtClean="0">
                <a:solidFill>
                  <a:srgbClr val="FF0000"/>
                </a:solidFill>
              </a:rPr>
              <a:t>2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1610646" y="6245243"/>
            <a:ext cx="41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kk-KZ" dirty="0">
                <a:solidFill>
                  <a:srgbClr val="FF0000"/>
                </a:solidFill>
              </a:rPr>
              <a:t>3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466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6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349" y="393751"/>
            <a:ext cx="3962400" cy="21621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4" b="67133"/>
          <a:stretch/>
        </p:blipFill>
        <p:spPr>
          <a:xfrm>
            <a:off x="0" y="2843085"/>
            <a:ext cx="9180871" cy="15560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46" y="4686300"/>
            <a:ext cx="3971925" cy="2171700"/>
          </a:xfrm>
          <a:prstGeom prst="rect">
            <a:avLst/>
          </a:prstGeom>
        </p:spPr>
      </p:pic>
      <p:sp>
        <p:nvSpPr>
          <p:cNvPr id="6" name="Стрелка вправо 5"/>
          <p:cNvSpPr/>
          <p:nvPr/>
        </p:nvSpPr>
        <p:spPr>
          <a:xfrm>
            <a:off x="3569527" y="2221676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 вправо 6"/>
          <p:cNvSpPr/>
          <p:nvPr/>
        </p:nvSpPr>
        <p:spPr>
          <a:xfrm>
            <a:off x="3484514" y="6499491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8" name="Стрелка вправо 7"/>
          <p:cNvSpPr/>
          <p:nvPr/>
        </p:nvSpPr>
        <p:spPr>
          <a:xfrm rot="10800000">
            <a:off x="2975695" y="4177156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40110" y="106592"/>
            <a:ext cx="9003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/>
              <a:t>Нажимаем: </a:t>
            </a:r>
            <a:r>
              <a:rPr lang="kk-KZ" dirty="0" smtClean="0">
                <a:solidFill>
                  <a:schemeClr val="accent1">
                    <a:lumMod val="75000"/>
                  </a:schemeClr>
                </a:solidFill>
              </a:rPr>
              <a:t>ДА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110" y="2521895"/>
            <a:ext cx="864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/>
              <a:t>Далее нажимаем: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Submit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110" y="4282737"/>
            <a:ext cx="9003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/>
              <a:t>Нажимаем: </a:t>
            </a:r>
            <a:r>
              <a:rPr lang="kk-KZ" dirty="0" smtClean="0">
                <a:solidFill>
                  <a:schemeClr val="accent1">
                    <a:lumMod val="75000"/>
                  </a:schemeClr>
                </a:solidFill>
              </a:rPr>
              <a:t>ДА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1321" y="2143963"/>
            <a:ext cx="530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14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702263" y="4077362"/>
            <a:ext cx="597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15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3080630" y="6398310"/>
            <a:ext cx="488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16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774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7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2" t="-152" r="-81" b="67461"/>
          <a:stretch/>
        </p:blipFill>
        <p:spPr>
          <a:xfrm>
            <a:off x="0" y="491829"/>
            <a:ext cx="9173497" cy="158769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9"/>
          <a:stretch/>
        </p:blipFill>
        <p:spPr>
          <a:xfrm>
            <a:off x="0" y="2477914"/>
            <a:ext cx="9144000" cy="43210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58" y="162232"/>
            <a:ext cx="5036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/>
              <a:t>Жмем</a:t>
            </a:r>
            <a:r>
              <a:rPr lang="en-US" dirty="0" smtClean="0"/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Install this certificate 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742" y="2079523"/>
            <a:ext cx="762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/>
              <a:t>После установки сертификата переходим в настройки браузера</a:t>
            </a:r>
            <a:endParaRPr lang="ru-RU" dirty="0"/>
          </a:p>
        </p:txBody>
      </p:sp>
      <p:sp>
        <p:nvSpPr>
          <p:cNvPr id="7" name="Стрелка вправо 6"/>
          <p:cNvSpPr/>
          <p:nvPr/>
        </p:nvSpPr>
        <p:spPr>
          <a:xfrm rot="10800000">
            <a:off x="1205889" y="1673090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8" name="Стрелка вправо 7"/>
          <p:cNvSpPr/>
          <p:nvPr/>
        </p:nvSpPr>
        <p:spPr>
          <a:xfrm>
            <a:off x="6596424" y="6097568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909915" y="1587290"/>
            <a:ext cx="62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kk-KZ" dirty="0">
                <a:solidFill>
                  <a:srgbClr val="FF0000"/>
                </a:solidFill>
              </a:rPr>
              <a:t>7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218289" y="6011500"/>
            <a:ext cx="46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kk-KZ" dirty="0" smtClean="0">
                <a:solidFill>
                  <a:srgbClr val="FF0000"/>
                </a:solidFill>
              </a:rPr>
              <a:t>8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117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8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" b="63676"/>
          <a:stretch/>
        </p:blipFill>
        <p:spPr>
          <a:xfrm>
            <a:off x="14748" y="634103"/>
            <a:ext cx="9129252" cy="182150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7" y="3180238"/>
            <a:ext cx="3720281" cy="34471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93" y="3076532"/>
            <a:ext cx="3613851" cy="34992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0614" y="0"/>
            <a:ext cx="8731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/>
              <a:t>В настройках браузера переходит во вкладку Конфеденциальность и открываем управление сертификатами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6647" y="2561740"/>
            <a:ext cx="891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Выбираем </a:t>
            </a:r>
            <a:r>
              <a:rPr lang="ru-RU" dirty="0"/>
              <a:t>нужный сертификат в оснастке Сертификаты </a:t>
            </a:r>
            <a:r>
              <a:rPr lang="ru-RU" dirty="0" smtClean="0"/>
              <a:t>и нажимаем Экспорт     </a:t>
            </a:r>
            <a:r>
              <a:rPr lang="kk-KZ" dirty="0" smtClean="0"/>
              <a:t>далее</a:t>
            </a:r>
            <a:endParaRPr lang="ru-RU" dirty="0"/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7801892" y="2765633"/>
            <a:ext cx="176981" cy="7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Стрелка вправо 10"/>
          <p:cNvSpPr/>
          <p:nvPr/>
        </p:nvSpPr>
        <p:spPr>
          <a:xfrm rot="10800000">
            <a:off x="1486109" y="1628845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 rot="10800000">
            <a:off x="3393567" y="2152322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 rot="10800000">
            <a:off x="1486109" y="5424006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>
            <a:off x="6569386" y="6315643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2175385" y="1532981"/>
            <a:ext cx="50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9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42452" y="2059367"/>
            <a:ext cx="54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20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2213413" y="5337573"/>
            <a:ext cx="491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21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6186947" y="6221836"/>
            <a:ext cx="47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22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340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6115-32E2-40F9-9EFE-59296D83E01E}" type="slidenum">
              <a:rPr lang="ru-RU" smtClean="0"/>
              <a:t>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89" y="518960"/>
            <a:ext cx="2875937" cy="278489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19" y="522652"/>
            <a:ext cx="2861121" cy="2781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93" y="4151671"/>
            <a:ext cx="7999157" cy="27063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1225" y="-40414"/>
            <a:ext cx="8819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smtClean="0"/>
              <a:t>Проставляем все галочки</a:t>
            </a:r>
            <a:r>
              <a:rPr lang="ru-RU" dirty="0"/>
              <a:t>.</a:t>
            </a:r>
            <a:r>
              <a:rPr lang="kk-KZ" dirty="0" smtClean="0"/>
              <a:t> </a:t>
            </a:r>
            <a:r>
              <a:rPr lang="ru-RU" dirty="0" smtClean="0"/>
              <a:t>Придумываем и вводим </a:t>
            </a:r>
            <a:r>
              <a:rPr lang="ru-RU" dirty="0"/>
              <a:t>пароль (понадобится при последующей установке на домашний компьютер</a:t>
            </a:r>
            <a:r>
              <a:rPr lang="ru-RU" dirty="0" smtClean="0"/>
              <a:t>): Нажать далее</a:t>
            </a:r>
            <a:endParaRPr lang="ru-RU" dirty="0"/>
          </a:p>
          <a:p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47483" y="3263062"/>
            <a:ext cx="8723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Выбрать месторасположение для сохранения итогового файла сертификата </a:t>
            </a:r>
            <a:r>
              <a:rPr lang="ru-RU" dirty="0" smtClean="0"/>
              <a:t> </a:t>
            </a:r>
            <a:r>
              <a:rPr lang="ru-RU" dirty="0"/>
              <a:t>придумать название файла сертификата и указать в поле Имя файла. </a:t>
            </a:r>
            <a:r>
              <a:rPr lang="ru-RU" dirty="0" smtClean="0"/>
              <a:t>Нажать  Сохранить</a:t>
            </a:r>
            <a:endParaRPr lang="ru-RU" dirty="0"/>
          </a:p>
          <a:p>
            <a:endParaRPr lang="ru-RU" dirty="0"/>
          </a:p>
        </p:txBody>
      </p:sp>
      <p:sp>
        <p:nvSpPr>
          <p:cNvPr id="11" name="Стрелка вправо 10"/>
          <p:cNvSpPr/>
          <p:nvPr/>
        </p:nvSpPr>
        <p:spPr>
          <a:xfrm rot="10800000">
            <a:off x="2983069" y="1996734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>
            <a:off x="4439156" y="2304252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>
            <a:off x="1907350" y="5049386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>
            <a:off x="2885660" y="6260106"/>
            <a:ext cx="759125" cy="22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3701848" y="1909916"/>
            <a:ext cx="46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ru-RU" dirty="0" smtClean="0">
                <a:solidFill>
                  <a:srgbClr val="FF0000"/>
                </a:solidFill>
              </a:rPr>
              <a:t>3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4063177" y="2208387"/>
            <a:ext cx="435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ru-RU" dirty="0" smtClean="0">
                <a:solidFill>
                  <a:srgbClr val="FF0000"/>
                </a:solidFill>
              </a:rPr>
              <a:t>4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1548581" y="4970206"/>
            <a:ext cx="45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ru-RU" dirty="0" smtClean="0">
                <a:solidFill>
                  <a:srgbClr val="FF0000"/>
                </a:solidFill>
              </a:rPr>
              <a:t>5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2521979" y="6171616"/>
            <a:ext cx="540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ru-RU" dirty="0" smtClean="0">
                <a:solidFill>
                  <a:srgbClr val="FF0000"/>
                </a:solidFill>
              </a:rPr>
              <a:t>6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366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D7D8C272-BEA6-4DE8-B15A-3F1AB61D928C}"/>
  <p:tag name="ISPRING_RESOURCE_FOLDER" val="C:\2021\Обучение внутр\Эл.курсы\10 Октябрь 2021\ДВК\Обучение по СУОР и НД нов\"/>
  <p:tag name="ISPRING_PRESENTATION_PATH" val="C:\2021\Обучение внутр\Эл.курсы\10 Октябрь 2021\ДВК\Обучение по СУОР и НД нов.pptx"/>
  <p:tag name="ISPRING_PROJECT_VERSION" val="9.3"/>
  <p:tag name="ISPRING_PROJECT_FOLDER_UPDATED" val="1"/>
  <p:tag name="ISPRING_SCREEN_RECS_UPDATED" val="C:\2021\Обучение внутр\Эл.курсы\10 Октябрь 2021\ДВК\Обучение по СУОР и НД нов\"/>
  <p:tag name="ISPRING_PRESENTATION_COURSE_TITLE" val="Обучение по СУОР и НД нов"/>
  <p:tag name="ISPRING_CURRENT_PLAYER_ID" val="universal"/>
  <p:tag name="ISPRING_PLAYERS_CUSTOMIZATION_2" val="UEsDBBQAAgAIAHZI9lLDxJh2RwMAAOEJAAAUAAAAdW5pdmVyc2FsL3BsYXllci54bWytVltv0zAUfu6k/YfI74tbCmyrkiFAqngANKnc3io3OU1MEzvYzrLu13Pi3ENamESlVsnx+T6fy+fjem8e08R5AKW5FD5ZuHPigAhkyEXkk69f1lc35M3d5YWXJewIyuGhT3LBSwBLiBOCDhTPDILvmYl90jO4yEycTHGpuDn6ZDlH7nan5YJcXszQRWifxMZkK0qLonC5RoSItEzykkS7gUxppkCDMKBoFQZxGuzK/B2N31QKao4Z6B4yM8/fuCZpOR41H5AUS1eqiL6Yzxf0x6ePmyCGlF1xoQ0TARAHKzmzpdyx4PBJhnkCurTNvCrIDRhTBmFtM8+s+OJGOFoFPqkctilozSLQbiIiQlu/hrMhqDCNdctEuBXsgUeszG2ray/boo5Ex1KZIDc1+gDHnWQq3Lb2nr9HJyL29gnTcc2nB7lY/gOvk7F+2/J9MhabUb5LuI5xqQ/prNNJ0OGuXmprbGX7tZHtumQijoJfOVcQ2tdv7QmYL0i1YStzG6eriwAX8GnNAiPV8T3CULq1bNxWKW6lFNeCWg633X3TUZAm2z0wkytoSjXzHngI8jNTyvbrzqgcPDoy1lg6BHu0SrluUtcQLzZp8uofelP6jVrzU5/rjAX8j8Z8QKK2JlyE8Ljm6GMgxZoawGKXNtdkiVvu2cWk813aO0wDU3cSsCmYiGOYigDPfsgMo52dnoKCYhpdglyNsL2Fk+CYR3GCXzPJMF49SZMydZhk6C2cBCcyOExAW/NJ4E7JAjPUeZbhAPizeH+utx2h45aMdNmK0aMT49ALcm1kyp+s0gdz0qyspM+c3ssL59SnAb3NeAu5np9DjCbBIK5mLuzPEeBceOBQbAY8V7XVzXCIT8z68mk04EvTfTljmulcGrZZZRnPcTB5Vnk15zjPRj4h7FmemPf9hIaXh4WOEp6+N6a4vuNZlcWGP4FT8LD8a7BYYqmdGEq9++T1zbLHgFrEyTjY3ppO7biXoqmD61L7Vv3adjQ3VK2VSmanJOXVvagw1Tx4h3KMlMxFOBKAbVhNrxOcx28VMCeBPWa0eIHHQ2Y+eYkPdc63r267lK8Xtw3WxnVfbVzF8ozrqA64kx+tD1KbiFfPNXz8DVBLAwQUAAIACACugVBTdKHMamEIAACeIAAAHQAAAHVuaXZlcnNhbC9jb21tb25fbWVzc2FnZXMubG5nzVrdbttWEr4v0HcgDBjoApv0B2iwKJwEFHVsEaFIlTyKkxYLwtgYgQHHKeq26N7Fdrt1kTQ2ggRJkyZpsou96V4ojmTL+ssrHL5Cn2S/mUNKlOwsSXmN3Qs5IqkzP9+Z+WbOMHMXv72xanyz/OX6ys218zMfnv1gxlhe+8vNaytr18/P1OX8mT/NGOtfLa1dW1q9ubZ8fmbt5oxx8cK778ytLq1d/3rp+jK+v/uOYczdWF5fx+X6BboaXRsr187P1EqhaVkiCOySI0LTt83QMUvCCUumdSmUXlgSC7Y7c0E9V63olmqpw2hTtQ3VMVRfNaIfVEN1oy0j2lBdfD1UTdWYez9WUEyfJ6VXDWumKxyoe6raal/1o51ox1BvILoP3d3oznTCXfOyvWBK23PDUh163AAqHkPmALI75A+cUXvQ+RpO/Q3/tqdTFAgpbXchYA8a0Ua0CdAGwIWVNNWAb21Ba19/n1qRY5cFtLxIcJ9OjPRqQ8jv0Q5H358Q9HrZ9oC372u4WQ2E78LpJnCF0wQ6o7KHzz7utqCnrVoFtNQc86rww8AS0ET6PBkG9VrN86UoQ9t9yENgQv5r0hPdVocGb0WLN3qfPKU9b5GbA5jQ5Ojex7I9PG/htxuEwZ7Ba+h+j37cBBo7SbC/Yhfaqgm8flTt6PsCDgSXbDeE8QxZfNt2bHk1rHq8rxPpljbklMxwPb9qOrn0E2Zdzh7AS5ddPKPfN4rqrvkiEK7EXtYqnvSg+B8IkU2STOKi7+DQDicOMoi8bYJy2vheSBPlSuiG3nxoeXVXptPGmP20LgIOVbdeLQl/1oD8A2NWehJoJA+D2QL6LkPdcTlwj3YJSP13cmDRBGxV07+kkbR8gRvlcNGWFXZwoA6IjWmbECp603rQ/WN0J7prsEpcnoEFlPYbxHnGSvDFlygvWVYktcGs1WI+HfoI1oPeRjYfWV4VxHM1dLwFFBl7AWuf6ICiiFNvUGLYYE1DMO69j86d+/bDj8/9oZDkADHtZMo2WPjHH+SQ7UrfczRnhq64IpltdiH/gXpQbLVXl47tahJ/AhE/Q9BvxUQgfS4z6LvqIT73M1fXfR/pFmeEHTBxEl6OSIizy9zPsdnkNN/XsUm3qRwM1CvUiAGTeY+zn36L+KHYYorF3zuphoCzVyPeR2nNTNyyVzURzyAG6dsWJRCVD5A4WIFYm6LrjdYDE7pHDNA3Wvgd7MZv4nrOJd6IfmJy6WlK6bFrrbPZJi26jmeWOeCrSEBzQUyAlQKg8TYLKAv3Eg4woi2u/5ygdBvfUWFewa8NZtQGbtCjlhbX5nK2nxBFkqpGbXXpr9o3Kl3RtrHiBdkO+eYi2hTksOcEKADl5A68esidEHHCNhlFewntTFl7cb60Csr3zUD4nIQN3fOozhQSQp3Jz6gCaDFsHSJjo6hFFXuh4uAj2axfYNYtBCh8LiamJlyuWF2OJe1bDiFxwTODYNHzy1wYADhllI6BN2zPgDqvpNbnDrIs3bZreeAAS6b1P4UM3nJIolYpbUG2QDhjcp7GtAKAkDCh1OT49DjOODgSY3jS1+jhUYdjZC/pkaM7f0y85VJpIAJaug8Za1I4CZoQusVt32GKhDIzwjHrrlUJS3JUyh4y0WyNQi2nDJDXOE+8GO6a3uBxHkBvdUyCt8cSPNP8WBlOUVfA6Qz7A/WyyCrvEuWWelxkzVUR6PKXtSh1/kLRSaidK8696LZB+HBTvpmwnQ71hgaNiW28qGAREzkClCoLdzf8B7u/A2A70dbZYkYFAr2eK23TSbeHI+P647XuiGkntQal3BJl4pZP6/Zn4bxpO9zNpXOJseqPMNqGmW2D0wZBGle40Um8ZczGhd4tiyvU2Mar3wL3kfoNTkL836VjBYftCJWi7oz1GRNeJWVUJ3NMFI0knbnkaFpK9xT9fLSSF5tp/CECPT1niHhYzHYq9GKmOwWvhkfp/xx4Ok5Arxx4EyYew+rN0UH8/zQ8x2YI04ToFFFZBJZpXSkcnUUD8vTdiicDAucBkLI4c2NpZTX/sgopK9ke03kHZt7OU8NH62133mPIJkYP+SW4XiLkKYWt7nG+o6rABSQ+lgyOG2+08msJKthf7edz2i7miVe8hQWk8MwiPaOYaugykrcoSoEtdffTINrKWsq0eoIGMuHE028VUyfTsW5I2tIR3ETx7IoPzT8Mz2vFJ8zQU6+KBFPdqBylZcJFN6ikZI/HPnr/41MlJWbOIzKPiWLwKH54utfTuKrGxZMYHGPzfGywkLJuwpjobpayIdmd5NCRIqzTj5tAmD6OB5bpWkIfZDfjCUQj51IQCmHsyGB4SHnB20yDrGSGeBhX0X5CvBQKORXoqVJZzJtQkoBJrELn/05OIZMm/oqjyEP1d5z+/6Veql18fjMg9Jl6BOsfq91PCsml4xXqmxjK/5wPaj3uFzqq/efC0sjNkbCXAKxzfHOVLbpe4kAPQm9+XucnMWhmZEizNO4TT/N+oSMcAHqUZ3k8TEzFRe6RorSRtOPjtnv67d4Gz9zotUKLyYUzoXfMOGLY2nJOvH0A1zKYGQ+4+9im54YW3UjmezRJycaLQI6D1ZTStCpVEE7AsUZktUUD7eh2ETFJzFte3Q/EkK/0OHs49zLoKMfT8kYR4TSlR03koRGEPgIs/GYQLNLTIBGRT0zZop0iKjh84qHFMBeKCBhNo59xe09c2c37WiIt6OQdFOEk7Vpolss8xOd3tV3uQPpJoYvHYk2udSlb6WY3Pesnwp6Y9ufVb1VMF7X9f2KCL8Rw1k+j59Fs9jXHzQG1Y7/f+meWIP0uKq6OqB/6evS2hvvS4TBqXNrwap3/J8Hc+6n/WPBvUEsDBBQAAgAIAK6BUFM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roFQU1+X1br5BAAAFRcAACcAAAB1bml2ZXJzYWwvZmxhc2hfcHVibGlzaGluZ19zZXR0aW5ncy54bWztWFtPG0cUfvevGG2Vt8YLCTQE2UYUG8WquRRvq+QJjb2DPWVv2h2H0CcIakNFlERVUNVGadU+9KUvbrAbbqZ/YfYv9Jf0nF3b+AZdGkPSKg9re2fO+c53vjlndryJqQemQe4z1+O2lVRG4yMKYVbR1rlVSiqfabPXJxTiCWrp1LAtllQsWyFTqVjCqRQM7pXzTAgw9QjAWN6kI5JKWQhnUlXX1tbi3HNcnLWNigB8L160TdVxmccswVzVMeg6fIl1h3lKEyECAFymbTXdUrEYIYkQac7WKwYjXAfmFsekqDFrUK+sqKFZgRZXS65dsfQZ27Bd4pYKSeWDmUx6NH2zZRNCpbnJLNTES8EgDotJquscWVAjz79kpMx4qQx0R0fGFLLGdVFOKjfGEAbM1X6YADzMnSLMjA0iWKKJbzJBdSpoeBsGFOyB8FoD4ZC+blGTFzWYIShAUklry/lcNp1Znl/QMvnlO9pcLuRwASctc1e7gJOW1XKZSPZ37i1mlnLZ+U+WtYWFnJZdPPUCiboyTKjdEiRAKrviFllbgYQoV8yCRbkBVdeji8cE1K1B3RLT7FkOy7JCDY8p5AuHlT6tUIOLdVwqKO9Vxpxpz2FFsYTrkFSEW2HKKVwICMRgcdqLPH67vca3JrpSV8Pop2kNZJmgQtBiGaoBxgJqCbVzqGXGsTFoUfD7UGqsJ8mVimHkK45juyKFpIPYnYNtDmfAJFZsq0s5vCcF29DbejGzwPR5arKOHsqvcmsWLEcVsgJrbICSCw6zSJ5a0LdcgLrFNoBXKXiCi6BfZ5vW0y6nBgE82FgYmcv3qV0sU9frWtT2wmKzFFPyW3+H+F/JE/+h3IerTuQreSJfw/W7bMDnKxz2HxP5p78BVpvyGG39jXCgDpZ12QDHqv+13Jf7xN9szfwB/nW5J08I+NT9TTSaCpc1jH0mp5fgB/GRlqwB6jFivJZVIFP3N/ztJiWki7AfnkasQQL+I/h5DGNoDD8PMDUCZKpE1sB9CznJA2AqjwDzQNbikVg9l0f+0zZsk1y1BQxIDRBipwuYBBL0puJvgQXCbKPCTWWbNFs5hbCnSJDXtXCTyM6nM3evXTHlc9QfDlMsQ4zcqrNtgIuuBgkXuI6VdgJlUA8ruadkcRiJI0wdSmHLf+J/AwnWO5D9nfgwSxRmGkESGzB1iCsMBg0khdNXVLhRueJcFaBP5N470FIX7aLzE7r8fvoXLTR8gu02CqseliVoo6FKdfXN1pI92CdrcB1hWOCwj8MDxT6HTXONamh2CD4NeHJVo6t7RtLVIAy2d7UnFD5gHyJp/zHGw/IJP0D/p0Dj0N+KJsPPHYhNGo3uXPtIDCPuyOiNm2PjH92auD0ZV//a+PX6uU7N4+qiQbnVOq/OnHnA/Qevc465fb6ztmvCyY/pfVEHn8UjuGfntczS9IyW/Tyr3RsAEAjRf8RKqHj8G3waDM7E7+xh8KV8Jr+D63nEtnwmX8hduRuxel+A/ffg9VtU9IhPt135SyTLH+UPkex+6tpnOo6/Padd/0nEsHvB4x+3q0fhtoVbRyPYhPdhi24enS+tF/8bnfHG/5PC1rqczvgf6/6mO9J72d9OuV/qk2Bowncrl8/MZT9eyKXf7xhvS8Hwrv1qsOtdYEId+BoVZ0xucRNkNbjO2u9eU+NjIwl18FQsBmjdr7JTsb8BUEsDBBQAAgAIAK6BUFNqmE/WkwMAAFIMAAAhAAAAdW5pdmVyc2FsL2ZsYXNoX3NraW5fc2V0dGluZ3MueG1sjVdtb9owEP5cfgVi32Gl3WilFIlSKlXrm0rXr5OTHGDVsSPboWO/fmfHDg4ECBESvnvu/clZROqT8u4apKKC3/SGvXHnLEoKKYHrd8hyRjR0Y6LgIb3pzR+eXh9nf6Yvv9/ms97AQgUTcg5aU75UKHCSLkV4IrKc8M2jWIp+TJLPpRQFT3vjb/cX5okGFrpjtNrkIBnln4j7Mby6vbtvxjGq9IOGrL8gCfQFVoAGs/PZcDZsY5BLUApMMtd3k+Hk5wkbRmJgPsrl6PLqctLKYhvm3n5aGa2potoajYaji9FlsxG2FrH1vh6JkYu8yNuPIZdiaXLfsRiZ54QFEyRFNiD87to8J+BIsY0JcmLeGv7qE72PC60F7yeCa2RvnwuZEYY2C/tpZeMm3MLCsqgKgZnHaQsDz6B4lCaHGkOWUO96Aul5emhO2D2Qdfyx7EvWhM0kzUDFaIp5CJnajOG7ebZQ9yt48yPTQynYq4lQ2wiGzzGDsZYFRAN/Mhq1El8vhcbX3WtDiUe8Yo2vpFAwXhCmHGgr9LA3+KI8DTFO4gEfghUZTMs0Q1xd4eHT6a2dXIisZFVuEtZOtC0gEHrcM3Z8DxcIPW5u2v7C2WY/9q7KmPi36JbY+R3p9VkEnODvqkH+aHXG/6NZPiqM6CQWkYkUxpYU7zQDM59oYGUmjcFOHhEna7okGu+UJ4OJNzZ5FQ12FCWRGnkTaaoZ7LMpEYVUmAQqP1x5LuUGjTEo3z810Y+w0B5bF/rum6uq1gBzPk5h56hsUnnoarzDbnoZkZ8g34Vgqtd1Jjc9693enbt4c1fgDgL5wBeilQUXGtr5FuUr1QpLtCbJKsNUDviuumfH1zimyAXcHx8vshjkDEdOoSJbXWhgK7pcMfzqDwpfkO7gD2iNoV6hL04o8rYcViCwYwYik1U15PJkFFnBNGWwhmo1BBJT6IGSIoXM3q/T0KdOuUBykm9ui2z5UN8ugXwP/YHp1JzuaEI6O1TIZ01iZavZLga/jwOfwYp2+81QMVxt9mzJEnpEZUO3cChB50ihxVwTqZ277dnWStYw4TSzOwTFQdgGjbFgQuSuB1bl69iT++DmaqkcVZxr0DQbmP04HjYZWE19Pb7jKzdeSIBwNVphp1rZv2ATCyLT5wrgKj6oNrZYGV5qdsvids5yHQ0CkR1FMIGMcmr+CkwLpUVG/1k/M3dFlNGOQjroDnXjTuc/UEsDBBQAAgAIAK6BUFNif16S8gQAAJ8WAAAmAAAAdW5pdmVyc2FsL2h0bWxfcHVibGlzaGluZ19zZXR0aW5ncy54bWztWFtPG0cUfudXjLbKW+OFhDQE2UYUG2HVXIq3VfKExt7BnmZv2h2HkCcIakNFlERVUNVGadU+9KUvbrAbbqZ/YfYv9Jf0nN21wRfcpTKkqfqwxp4955vvfOec2cMmpx6aBnnAXI/bVkoZS4wqhFklW+dWOaV8ps1en1CIJ6ilU8O2WEqxbIVMpUeSTrVocK9SYEKAqUcAxvImHZFSKkI4k6q6traW4J7j4l3bqArA9xIl21Qdl3nMEsxVHYOuwx+x7jBPiRBiAMBl2lbklh4ZISQZIs3betVghOvA3OIYFDXmhGkoamhVpKX7ZdeuWvqMbdguccvFlPLBTDYzlrnZsgmRMtxkFkripWERl8Uk1XWOJKhR4I8YqTBergDbsdFxhaxxXVRSyo1xhAFztRcmAA9DpwgzY4MGlojwTSaoTgUNf4YbCvZQeK2FcElft6jJSxrcIRh/SsloK4V8LpNdWVjUsoWVOW0+H3K4gJOWvatdwEnLaflsLPu5e0vZ5Xxu4ZMVbXExr+WWTr1Aoo4Ik2qnBEmQyq66JdZWICkqVbNoUW5A0XXp4jEBZWtQt8w0e5ZDWlap4TGFfOGw8qdVanCxjqmC6r7PmDPtOawkljEPKUW4VaacwoWAQAyS007yrTvtHN+e6AhdDXc/DasvyyQVgpYqUA2wFlBLqmeXWmYc+4KWBH8Apca6glytGkah6ji2K9JIOtj77GKbwzkwyVXb6lAOf5OibehtvZhZZPoCNSF/S7OWQlYhqQZIt+gwixSoBX3KBchZant41aInuAj6czaynnY5NQj0IBwkjMwXeuQtVajrdWSxnUnsjlJafuPvEP9LeeI/lvtwNYh8I0/kW7h+k034fIPL/lMi//A3wGpTHqOtvxEuNMCyIZvgWPO/kvtyn/ibrTu/g39D7skTAj4NfxONpsI8hnufy+k1+MH+SEvWAfUYMd7KGpBp+Bv+dkQJ6SLsh6c71iEA/wl8PYY1NIavBxgaATI1IuvgvoWc5AEwlUeAeSDriVisXsoj/3kbNiJXawEDUhOE2OkAJoEE3aH4W2CBMNuocKRsRLMVUwh7igRxXQtPhdxCJnv32hVTHqD+cJhiGeLOrTrbBrj4apAwwQ2stBMog0ZYyV0li8tIHGEaUApb/jP/awiwcQbZ30kMs0ThTjMIYgNuHWKGwaCJpPD2FRVuXK54rwbQJ3LvX9BSF+2iwQFdfj/9gxYaPsF2G4VVD2kJ2mioUl19s7VkD87JOlxHuC1w2MflvmIPYBPlqI5mh+DThCdXLb665wRdC7bB9q51bYUP2MdI2n+K+2H5hB+g/3OgcehvxZPhpzOIEY1mZ6w9JIax7+jYjZvjtz66PXFnMqH+ufHL9YFO0Xy6ZFButQbUmXMn2r/xGjDX9vjO2q4Jox7Te3btP3zHcM8taNnl6Rkt93lOu9cHIBCid8RKqjjv9R//giG4a/orvsPx77V8Ib+F62XMRnwhX8lduRuzXl+B/Xfg9Wtc9JjPs135cyzLH+T3sex+7DhZzgy8XfOt/yzmtnvBAx8PqCfhQYWHRTM4dvfhUI6G5UvrvvejF/r+K8QHNkPYPpfTC/9hpfueOv8rfVU17fU74UmBmRydruioH5ronaoVsvO5jxfzmUuVj8fT772o2eHKF/5qv9vreJmXVPu+Bx2B9c6XyumRvwBQSwMEFAACAAgAroFQU9VMMbmtAQAAZgYAAB8AAAB1bml2ZXJzYWwvaHRtbF9za2luX3NldHRpbmdzLmpzjZTPb4IwFMfv/hWGXRcz0Q3dzUVNlnhYst2WHQo8kVjapi1MZvzfZ2FqCw9ne6GvH77vR9u37/WPw4u8/nN/X31X6zd3XdnA2NaEKrh3N2jXRmY2PEXTGD7SDGjKwGsghUG0zOFsPlyIWtnsWjZWiYblu5FVlp7HEVogsXkSARUGFgj4jYE7zPhzNvasxOqkrFqHudacDSLONDA9YFxmpGK8u3U17BwbMC9A/oOuSQSO6KM/CeNO8qI4DoM4mtpcxDNBWLniCR+EJNomkucsrunlyEyb3pQC5PHMt2e3L/OlDdBU6VcNWdPxYrjwF343KSQoBX9+p/OZP3tCYUpCoHZCwXgynl1BHeFlNa7QRapSfaIDPxgFY5sWJIFWlSKIh/HIxdhRq1XNlvOa07DTVjLEISgpQbak2hdDcJGLGw5QSJ6YirTRwEwUpZzEKUtqbj41E+VMsEa2625UTWMQchmfTg8ezLSZRjFmnvPMMvft1t3BenYb7MlmmJFhRrRfaKebnSJRDc8r7Ffa6bnRfzgGCgQs8Pajm+3HrD/7X3Y/QIOJbg7bbeqH3uEXUEsDBBQAAgAIAK6BUFMYzwyThwAAAIkAAAAcAAAAdW5pdmVyc2FsL2xvY2FsX3NldHRpbmdzLnhtbLOxr8jNUShLLSrOzM+zVTLUM1BSSM1Lzk/JzEu3VQoNcdO1UFIoLknMS0nMyc9LtVXKy1dSsLfjssnJT07MCU4tKQEqLFYoyEmsTC0KSc0FMkpS/RJzgSovzL/YcGHfxcaLTRf2XdipcGHXxeaLDRcbFXQVLsy4sP3CngtbL+wF431K+nZcAFBLAwQUAAIACABQgVBTLvM00xcKAAAVHgAAFwAAAHVuaXZlcnNhbC91bml2ZXJzYWwucG5n7Zh9WJLnHscfs5bO8szZfCmMVZudtlLJrSBL14tZi1ov2zGLQiVlGyoqE0RAmtNRE6Wtk2mKzNPSSgPJfAukJINKhLUtMUlJSbAUCDHBeNtD2/nnXOe/88f5Y3Bdz4/nfj73zX0/3/t5ft/fxcm9exIWvr74dQAAFu7csW0/AMwNBABvlM9r7it43Zfglxdhf8IWgCuHPAUbc7Gbd28GAD7Lz54yD2z7Zu9IIgCA/y334SXFXzwGAGGXd27b/Gn+Uf1Qd2lYmuj4iG39cCulfXkEKj84ovhrv6RjAXtDFm2+kxXkXVRaFZ/8URqxu2wu7+iZXaei/M/7bv7JSN1Nx4wh814KG2KePjPovoZW1XDBzwF/R1fDHl1cOTgxMAfmBcYdPXPB+HYAuGrg+DakG7z5FwH7kdaXE7wymCQEwwQDoa/+3ivQEfvX1cQDPMADPMADPMADPMADPMADPMADPMADPMAD/r/gyYWeua/+rXIHFIc8PX7/7mU6fVW4u/8JXzB8tPzV+clKd3wndQ4YT/0BcvcirU/v8hJIrqn2867rNnoCT2TT36c7La6MVAmfiVksXVceAAAdL0UF1unxGWkcxNXkejlfzePOk5VyErPoBDuEOatBuwqnJiHpTcpCV0OCa1A9qIyOzNKSoYruOpwOErjUae01xV8jfnT4XA5Tc9ALON448Wsk/aiDrEY5mc2EEwEMrvjcVL0sP0JC2D9WGfXd40GvjBwJH1xq4tl4XZvuVMyiQguD0Whbe3a9BnEpF9nxsQvGwswDAG69zWU79kJHbWGHtt9LxNlgZ+M+K/fFob/q9QYA1O7h0WYH4skV/1fgjFuCjB9iAtviDMiO2AMnQRVuhp/0VUFhIy+R77plqn4nPIPeUzwR/WffymZHQCBX8albtuadqeKZhP82cNJqEBjLDcNdlK90cjY2feO62NcAQAgJDguUOMPrRlO3I/MR5rXcoWcl0uIv9Pytqy0tiklccVHAwqyh63nTszoOdFP+88dVnSTj8P0Yo5AgLLsIzh85HB9xzi3qSsqmDS/dW+XeoGdEnFl6w+mwHsyi229Fs244uy1SFodYQxe5WHSa/YxKbVdJpRgMx72xWC2Jnm/Fq8oRODpBazLIDSZ0T8aqcKYRr7ct1WEybTS5bgoxzB6b3ThRo8So2Dld5RPExUrzIFFX9THS2iBlQaGMooAFtdiM9efFVjV476XRQYdxcRplqJ/4wq9BEw198PKU1dNnWZHBv/RKpczb6l8MWwqphtycjg+WQqXCR84mxxrdNYdhqSteVpEqbkA7qVNv1bYSw/SUWKmmIalWQS6bPKdixin/iaOi2ncJlHfIDVPrGPQCl8PCUkuaeazYl+PjXZbhmIKpJydhytzaWFpBbqs3gKot/c4Xvcmux1bzH6NUWjJhB7KStEWmOGK7rjljgmG+h8986KRaNZFSlbHwCm1mfbpQHFtGK69SuwyxkaltiwK1FoT8AZybk8VonfhcbUasuDlgIOsIBiy1r3Ookjxf9khhfTQmxb1x8LXTfF5rpj/7mURabAr6Nqdh84sZFR5KM90ObvSDYbi3wEeurTU+md15Yonk/RkFhXLzi+jg7wSlJn5ITQWLVbUvOdRHK54iR9/oN2RO2gx4UUHXRlJDGCjLFGQSlxmnY6dtq2L16Qr1GwYtVPnb/I0knM7cRLALMauiRYox9soGWtfW+usmWMqj76MKE8TcpBaJ7MvW6YdYThjNOsJoLI36cx3mCCEx+LrGiFOxPyTUwZ2Q0nYEoQ6xup2DbwwpFZksJpE1Zf0bzND2+0YDXjgqZC5NoxOgvZZRTuvPmxQZ74bL2lesRl+Bqo3NlLAzZoRi6IS/gLVGoaNm2BEcBUxACmdm8+3WZcon8UeUggOZTlL46jjjKUTvYXxXHpiIWvjJ9vkdAs6Ya98CDWGYau57EF8JU6YAQITKsLxZLgyjwZ/oFxK0W0zkCpXi9lNUokwwrz9rF9pAifiAhF4WaTssGo2FVqMxk5ROfTyyzFdj7Z8hDCeV/l1jCyPyzm+V63K7RcTYTwTbtbo+zMO8ccLU8mHD3iFr5XPJEnyNnadu0mNlXOVRSmZeQLosLwQ43tsm8GlqEd7KF77epVAt6E+PWCTlYEzrsbNFmlxbJxDmJ+rUX6Ms0Hw2lVODqe68E1ZhvKAm0c1vWVLI2FuDo5Z/1UuKzbENDX3CF/TQfVryoOPc2GxVBesKWzE70BEuQVRFcxizH0rE9FnTVu5dE8JsC+s3XIQfu7zEtW4+rLvyhRfQkRHMfy48kZitDGJhJKnZ51hrgqdx8kPWvh+jyin2rkm8haCrIdqDYb2EZl6rowarZc8zZ/oRtHMKye7duNE+5OCyFS1y0yAfskGzoZbImTAj8zQY8aAK0u/0hrLWkKu/6TR4A9kPI1JH8gJuNBuulYweAt+O95mJN6QzhApWpIUfE10oM4KzFXI0HVoMRn5ovBbb9kagFqFyOCVqxljep3IdM1qgHBkE0wOEJWUM0R5U2UIl5i6h95jwACh0lDPpTiv6ZoedtF3pzLxv8gtxmE9pN/wNuJkWYxTj5NSxgkOikmQOIrOuIyhQW1SYuQ9RxouLjQ3iYtSECh5cEQy3PFQb/DjYh0MKsvYqZgusPI9jRvTTNbOVqvKLzY+y9AWVLP2r/MBUVNvgOKLx8kHRBc3y+sFJIxJMg7WIXofNwnIn06l2R5kilOMH5t+QtLq8flliLYP/eSRvnLtmqXRSUpx27aBfkPmtaT78CKU7N8RvoDN/iETv9eGzhkCRuftBfRYvsNUqWnFja1PF8G/HcsomyJmCP6SNEt/solj2OIltfP0yL9ATBtTxkmJ+yBLSHKSAtw7dz7xtzfXvzKR1/oi2WStpbYhjFbYh5WChP/sLiHRQKkUqVOkIDSJEZRA4eivTfEKVpmXKu0mgju2IBRoLlKlmP7+7klOz8arBpJFKVU2OWtDlHqceOYbskLegfubRqLJYFWRtr8MAZguGfFpY4rp2Ad58+1JPceAKf6aaE6Xt/mb+SpYzXRSWSkXtAEuE4E+QA/ieubCR5fVvBhKZaEk+aFIa+tpchIbfiv7Nx60U6Gy6q5iizo5L7uIi+XRPsZ5VmU0DB4A/sPtN0DFTxS9ANwBNad1O5IDzhK8S+567Ghl4B5ZiWxGO4vzHwHuwEdCHmgpH1sjh/wDv4MsCMAU3xumq9TI9iw4nt81YngnUXEMvapip++keLAW1GoemlhLulCwEfZdRArq+wuLKmULqje9dWYW/B7lKlMNSfutuzCaJ4ZKcJtCEHrx4ejaO5xTiI+hHXY9tp7GXOt/D3atey+CyCcgQd8li7YLh5l8tCf13GbN9bzZD3JYu/MHx62n0J7V1WRPu/rqkGOiiV8VU9a7/qTDzKS93QgWwhN2R38DE7ss74/ds425JLvodUEsDBBQAAgAIAFCBUFNJvRZhTQAAAGsAAAAbAAAAdW5pdmVyc2FsL3VuaXZlcnNhbC5wbmcueG1ss7GvyM1RKEstKs7Mz7NVMtQzULK34+WyKShKLctMLVeoAIoZ6RlAgJJCpa2SCRK3PDOlJAOowsDQEiGYkZqZnlFiq2RuZgIX1AeaCQBQSwECAAAUAAIACAB2SPZSw8SYdkcDAADhCQAAFAAAAAAAAAABAAAAAAAAAAAAdW5pdmVyc2FsL3BsYXllci54bWxQSwECAAAUAAIACACugVBTdKHMamEIAACeIAAAHQAAAAAAAAABAAAAAAB5AwAAdW5pdmVyc2FsL2NvbW1vbl9tZXNzYWdlcy5sbmdQSwECAAAUAAIACACugVBTFR5gG6MAAAB/AQAALgAAAAAAAAABAAAAAAAVDAAAdW5pdmVyc2FsL3BsYXliYWNrX2FuZF9uYXZpZ2F0aW9uX3NldHRpbmdzLnhtbFBLAQIAABQAAgAIAK6BUFNfl9W6+QQAABUXAAAnAAAAAAAAAAEAAAAAAAQNAAB1bml2ZXJzYWwvZmxhc2hfcHVibGlzaGluZ19zZXR0aW5ncy54bWxQSwECAAAUAAIACACugVBTaphP1pMDAABSDAAAIQAAAAAAAAABAAAAAABCEgAAdW5pdmVyc2FsL2ZsYXNoX3NraW5fc2V0dGluZ3MueG1sUEsBAgAAFAACAAgAroFQU2J/XpLyBAAAnxYAACYAAAAAAAAAAQAAAAAAFBYAAHVuaXZlcnNhbC9odG1sX3B1Ymxpc2hpbmdfc2V0dGluZ3MueG1sUEsBAgAAFAACAAgAroFQU9VMMbmtAQAAZgYAAB8AAAAAAAAAAQAAAAAAShsAAHVuaXZlcnNhbC9odG1sX3NraW5fc2V0dGluZ3MuanNQSwECAAAUAAIACACugVBTGM8Mk4cAAACJAAAAHAAAAAAAAAABAAAAAAA0HQAAdW5pdmVyc2FsL2xvY2FsX3NldHRpbmdzLnhtbFBLAQIAABQAAgAIAFCBUFMu8zTTFwoAABUeAAAXAAAAAAAAAAAAAAAAAPUdAAB1bml2ZXJzYWwvdW5pdmVyc2FsLnBuZ1BLAQIAABQAAgAIAFCBUFNJvRZhTQAAAGsAAAAbAAAAAAAAAAEAAAAAAEEoAAB1bml2ZXJzYWwvdW5pdmVyc2FsLnBuZy54bWxQSwUGAAAAAAoACgAGAwAAxygAAAAA"/>
  <p:tag name="ISPRING_LMS_API_VERSION" val="SCORM 2004 (2nd edition)"/>
  <p:tag name="ISPRING_ULTRA_SCORM_COURCE_TITLE" val="СУОР и НД, 2021"/>
  <p:tag name="ISPRING_ULTRA_SCORM_COURSE_ID" val="C028B6F0-3261-45CC-8628-1C7DB9ADCDBA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0"/>
  <p:tag name="ISPRING_OUTPUT_FOLDER" val="[[&quot;\uFFFD.\uFFFD\u001E{EDD1FAEE-6ED7-4E12-84F6-0FECD8443DCB}&quot;,&quot;C:\\2021\\Обучение внутр\\Эл.курсы\\10 Октябрь 2021\\ДВК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ORIGINAL_SIZ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0&quot;},&quot;cloudSettings&quot;:{&quot;onlineDestinationFolderId&quot;:&quot;1&quot;},&quot;publishDestination&quot;:&quot;LMS&quot;,&quot;wordSettings&quot;:{&quot;printCopies&quot;:1},&quot;studioSettings&quot;:{&quot;onlineDestinationFolderId&quot;:&quot;0&quot;}}"/>
  <p:tag name="ISPRING_SCORM_RATE_SLIDES" val="0"/>
  <p:tag name="ISPRING_SCORM_PASSING_SCORE" val="80.000000"/>
  <p:tag name="ISPRING_PRESENTATION_TITLE" val="СУОР и НД, 2021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3E974E9-90F2-473E-AD87-6DD161D9800A}: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494B02B-4BE0-4F63-A634-56AE4345553A}:264"/>
</p:tagLst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14912</TotalTime>
  <Words>511</Words>
  <Application>Microsoft Office PowerPoint</Application>
  <PresentationFormat>Экран (4:3)</PresentationFormat>
  <Paragraphs>111</Paragraphs>
  <Slides>15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Arial Narrow</vt:lpstr>
      <vt:lpstr>Calibri</vt:lpstr>
      <vt:lpstr>Calibri Light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СУОР и НД, 2021</dc:title>
  <dc:creator>Тоспаев Темирлан Амандыкович</dc:creator>
  <cp:lastModifiedBy>Әубакір Батырхан Төлегенұлы</cp:lastModifiedBy>
  <cp:revision>332</cp:revision>
  <dcterms:created xsi:type="dcterms:W3CDTF">2019-04-03T08:48:59Z</dcterms:created>
  <dcterms:modified xsi:type="dcterms:W3CDTF">2024-10-04T07:12:00Z</dcterms:modified>
</cp:coreProperties>
</file>